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notesMasterIdLst>
    <p:notesMasterId r:id="rId48"/>
  </p:notesMasterIdLst>
  <p:sldIdLst>
    <p:sldId id="256" r:id="rId2"/>
    <p:sldId id="289" r:id="rId3"/>
    <p:sldId id="290" r:id="rId4"/>
    <p:sldId id="291" r:id="rId5"/>
    <p:sldId id="292" r:id="rId6"/>
    <p:sldId id="273" r:id="rId7"/>
    <p:sldId id="257" r:id="rId8"/>
    <p:sldId id="260" r:id="rId9"/>
    <p:sldId id="259" r:id="rId10"/>
    <p:sldId id="262" r:id="rId11"/>
    <p:sldId id="296" r:id="rId12"/>
    <p:sldId id="266" r:id="rId13"/>
    <p:sldId id="267" r:id="rId14"/>
    <p:sldId id="276" r:id="rId15"/>
    <p:sldId id="268" r:id="rId16"/>
    <p:sldId id="277" r:id="rId17"/>
    <p:sldId id="298" r:id="rId18"/>
    <p:sldId id="297" r:id="rId19"/>
    <p:sldId id="299" r:id="rId20"/>
    <p:sldId id="269" r:id="rId21"/>
    <p:sldId id="270" r:id="rId22"/>
    <p:sldId id="284" r:id="rId23"/>
    <p:sldId id="285" r:id="rId24"/>
    <p:sldId id="286" r:id="rId25"/>
    <p:sldId id="287" r:id="rId26"/>
    <p:sldId id="288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9" r:id="rId35"/>
    <p:sldId id="310" r:id="rId36"/>
    <p:sldId id="311" r:id="rId37"/>
    <p:sldId id="315" r:id="rId38"/>
    <p:sldId id="312" r:id="rId39"/>
    <p:sldId id="313" r:id="rId40"/>
    <p:sldId id="314" r:id="rId41"/>
    <p:sldId id="316" r:id="rId42"/>
    <p:sldId id="317" r:id="rId43"/>
    <p:sldId id="318" r:id="rId44"/>
    <p:sldId id="319" r:id="rId45"/>
    <p:sldId id="320" r:id="rId46"/>
    <p:sldId id="321" r:id="rId47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1460" y="1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C5A10C1-A14E-4E84-808B-51010DB14FD6}" type="datetimeFigureOut">
              <a:rPr lang="en-US"/>
              <a:pPr>
                <a:defRPr/>
              </a:pPr>
              <a:t>1/30/2021</a:t>
            </a:fld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406F8E9-AC56-43E8-B939-631AEE962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48A943-E99D-4438-9E21-7C900A0C9F07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7EA9EE-E5D7-4879-A97E-AAC6BF35047D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CFF44D-CDCE-4198-9A57-BE337A29F517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090B8-1378-4AC2-9289-D111FA17C6AE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AC693D-74D9-4ACC-BA64-D510C2974403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BDA54A-585F-44CC-AC23-BAAF75707072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61A765-7BA4-4603-BCBA-D66A38EF8110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DE2514-056E-4616-83F2-FEE07C774E78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554B34-563E-4F1D-BDA0-0D83232EC5F8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9FC5AB-C248-47D3-9057-CF82B3F1A83F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CFF814-EF06-412F-8B6F-5488DF40C222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44A32-6996-41A8-B9D2-69B5C4926DD7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C826A8-EDD5-4202-A547-10914662E16C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F9F813-1F41-4DE1-9818-7FF9BF0B2F7F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5EE03B-3765-47F3-BC9F-1A883E872B21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6468FA-4A78-4FA3-AFFC-69FC70AB5110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A48C74-C518-40F0-B379-120E68854DA1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139512-94B3-4F0E-87BD-975D09AE09CC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C7FD50-BC1C-4AF0-84AA-BD9A46AB76C7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19D33B-8E2E-430F-AEE6-99AB8FB87F7F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84105-A2D0-4829-A20B-C3C40696CA8A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9F3470A-B606-4FC7-A6EF-CA41387E2082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67999D56-D435-42C2-89B4-D24081D63E6D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1"/>
          <p:cNvSpPr>
            <a:spLocks noGrp="1"/>
          </p:cNvSpPr>
          <p:nvPr>
            <p:ph type="ctrTitle"/>
          </p:nvPr>
        </p:nvSpPr>
        <p:spPr bwMode="auto">
          <a:xfrm>
            <a:off x="1357313" y="2276871"/>
            <a:ext cx="6507162" cy="95845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sr-Cyrl-CS" sz="2700" cap="none" dirty="0"/>
              <a:t/>
            </a:r>
            <a:br>
              <a:rPr lang="sr-Cyrl-CS" sz="2700" cap="none" dirty="0"/>
            </a:br>
            <a:r>
              <a:rPr lang="sr-Cyrl-CS" sz="2700" cap="none" dirty="0"/>
              <a:t> </a:t>
            </a:r>
            <a:br>
              <a:rPr lang="sr-Cyrl-CS" sz="2700" cap="none" dirty="0"/>
            </a:br>
            <a:r>
              <a:rPr lang="en-US" sz="2700" cap="none" dirty="0"/>
              <a:t/>
            </a:r>
            <a:br>
              <a:rPr lang="en-US" sz="2700" cap="none" dirty="0"/>
            </a:br>
            <a:r>
              <a:rPr lang="sr-Cyrl-RS" sz="3100" cap="none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ФАРМЦЕУТСКА ТЕХНОЛОГИЈА 2</a:t>
            </a:r>
            <a:endParaRPr lang="sr-Cyrl-CS" sz="3100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08ED5-0F63-45E3-9D01-96A29E976493}" type="slidenum">
              <a:rPr lang="sr-Cyrl-CS"/>
              <a:pPr>
                <a:defRPr/>
              </a:pPr>
              <a:t>1</a:t>
            </a:fld>
            <a:endParaRPr lang="sr-Cyrl-C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16463" y="43656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707904" y="4636344"/>
            <a:ext cx="447930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Cyrl-CS" b="1" dirty="0">
              <a:solidFill>
                <a:schemeClr val="tx2"/>
              </a:solidFill>
            </a:endParaRPr>
          </a:p>
          <a:p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проф. 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др Марина Томовић</a:t>
            </a:r>
            <a:b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349250"/>
            <a:ext cx="51720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Биолошка расположивост лека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Обим и брзина појаве лековите супстанце из неког лековитог обика у великом крвотоку.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Обим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- количин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лековите супстанце која ће се наћи у великом крвотоку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- зависи од начина апликације лековите супстанце (перорално или интравенски; стандардних облика и облика са продуженим деловањем). </a:t>
            </a:r>
          </a:p>
          <a:p>
            <a:pPr algn="just">
              <a:buFont typeface="Wingdings" pitchFamily="2" charset="2"/>
              <a:buChar char="§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Услед успорене апсорпције ниво лека у крви може бити испод терапијске концентрације.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dirty="0"/>
          </a:p>
          <a:p>
            <a:pPr eaLnBrk="1" hangingPunct="1"/>
            <a:endParaRPr lang="sr-Cyrl-CS" dirty="0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F3B7B-5D17-4D5D-8C57-F9CF1BB11794}" type="slidenum">
              <a:rPr lang="sr-Cyrl-CS"/>
              <a:pPr>
                <a:defRPr/>
              </a:pPr>
              <a:t>10</a:t>
            </a:fld>
            <a:endParaRPr lang="sr-Cyrl-C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820472" cy="6597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Постоје две врсте биолошке расположивости лека у организму: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Апсолутна биолошка расположивост (АБР)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описује обим  расположивости лековите супстанце из лековитог облика у поређењу са интравенски датим стандардом.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Релативна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биолошка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расположивост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(РБР)</a:t>
            </a:r>
          </a:p>
          <a:p>
            <a:pPr>
              <a:buFont typeface="Wingdings" pitchFamily="2" charset="2"/>
              <a:buChar char="ü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представља обим и брзину којом је лековита супстанца расположива из лековитог облика у односу на стандардни лековити облик (најчешће раствор) са истом дозом те лековите супстанце.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11</a:t>
            </a:fld>
            <a:endParaRPr lang="sr-Cyrl-CS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636912"/>
            <a:ext cx="2304256" cy="864096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45720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5589240"/>
            <a:ext cx="2448272" cy="792088"/>
          </a:xfrm>
          <a:prstGeom prst="rect">
            <a:avLst/>
          </a:prstGeom>
          <a:noFill/>
        </p:spPr>
      </p:pic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sr-Cyrl-CS" i="1" dirty="0"/>
              <a:t>	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Биоеквиваленција 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описује релативну биолошку расположивост две формулације једне лековите супстанце.</a:t>
            </a:r>
          </a:p>
          <a:p>
            <a:pPr algn="just">
              <a:buFont typeface="Century Schoolbook" pitchFamily="18" charset="0"/>
              <a:buChar char="−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Ако два препарата имају исту биолошку расположивост онда су они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 биоеквивалентни</a:t>
            </a: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 можемо очекивати исти терапијски одговор. </a:t>
            </a:r>
          </a:p>
          <a:p>
            <a:pPr algn="just">
              <a:buFont typeface="Century Schoolbook" pitchFamily="18" charset="0"/>
              <a:buChar char="−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Биолошка расположивост односно биоеквиваленца се одређује:</a:t>
            </a: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За новодобијене лековите супстанце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Када се врше измене у формулацији лековитих препарата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Када се формулишу нови лековити облици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Када студије клиничких испитивања указују на проблеме у биоеквиваланцији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Када недовољна биорасположивост може имати озбиљне медицинске проблеме.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Проблематичне супстанце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00E7E-0BEF-4AA6-BC1D-153146C56D3E}" type="slidenum">
              <a:rPr lang="sr-Cyrl-CS"/>
              <a:pPr>
                <a:defRPr/>
              </a:pPr>
              <a:t>12</a:t>
            </a:fld>
            <a:endParaRPr lang="sr-Cyrl-C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23528" y="357188"/>
            <a:ext cx="8572500" cy="6500812"/>
          </a:xfrm>
        </p:spPr>
        <p:txBody>
          <a:bodyPr/>
          <a:lstStyle/>
          <a:p>
            <a:pPr lvl="0"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Ако фармакокинетички подаци указују да:</a:t>
            </a:r>
          </a:p>
          <a:p>
            <a:pPr lvl="0"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супстанца има висок метаболизам “првог пролаза”</a:t>
            </a:r>
          </a:p>
          <a:p>
            <a:pPr lvl="0"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је апсорпција ограничена на специфични део ГИТ-а</a:t>
            </a:r>
          </a:p>
          <a:p>
            <a:pPr lvl="0"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је обим апсорпције низак</a:t>
            </a:r>
          </a:p>
          <a:p>
            <a:pPr lvl="0"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лек показује дозно зависну кинетику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2B698F-5082-4D7D-9D05-F4878187F0B8}" type="slidenum">
              <a:rPr lang="sr-Cyrl-CS"/>
              <a:pPr>
                <a:defRPr/>
              </a:pPr>
              <a:t>13</a:t>
            </a:fld>
            <a:endParaRPr lang="sr-Cyrl-C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оше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формул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исан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доводи до:</a:t>
            </a:r>
          </a:p>
          <a:p>
            <a:pPr algn="just">
              <a:buFont typeface="Century Schoolbook" pitchFamily="18" charset="0"/>
              <a:buChar char="−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смањења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расположивости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entury Schoolbook" pitchFamily="18" charset="0"/>
              <a:buChar char="−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смањењ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изостанк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терапијског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деловања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entury Schoolbook" pitchFamily="18" charset="0"/>
              <a:buChar char="−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испољавање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фармаколошког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ефекта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организму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важан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је:</a:t>
            </a:r>
          </a:p>
          <a:p>
            <a:pPr algn="just">
              <a:buFont typeface="Century Schoolbook" pitchFamily="18" charset="0"/>
              <a:buChar char="−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избор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инкорпорирана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entury Schoolbook" pitchFamily="18" charset="0"/>
              <a:buChar char="−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физичко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помоћних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материја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entury Schoolbook" pitchFamily="18" charset="0"/>
              <a:buChar char="−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међ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усобни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материја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entury Schoolbook" pitchFamily="18" charset="0"/>
              <a:buChar char="−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амбалаже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entury Schoolbook" pitchFamily="18" charset="0"/>
              <a:buChar char="−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израде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чувања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F0ACE0-3D49-4D6E-AE23-B2E4C50A8D5C}" type="slidenum">
              <a:rPr lang="sr-Cyrl-CS"/>
              <a:pPr>
                <a:defRPr/>
              </a:pPr>
              <a:t>14</a:t>
            </a:fld>
            <a:endParaRPr lang="sr-Cyrl-C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42875" y="0"/>
            <a:ext cx="8543925" cy="6858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ПУТ ЛЕКОВИТЕ СУПСТАНЦЕ ОД ИЗБОРА АКТИВНОГ ПРИНЦИПА ДО ФАРМАКОЛОШКОГ ДЕЈСТВА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Лековити облик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Апликација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Лековити препарат на месту примене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Распадање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Растварање                  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Распростирање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 Лековита супстанца на месту апсорпције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Апсорпција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Дистрибуција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Метаболизам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Елиминација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 Лековита супстанца на месту деловања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Терапијско деловање  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sr-Cyrl-CS" sz="2400" dirty="0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7CC395-7117-4C07-ABCC-9C308837F37A}" type="slidenum">
              <a:rPr lang="sr-Cyrl-CS"/>
              <a:pPr>
                <a:defRPr/>
              </a:pPr>
              <a:t>15</a:t>
            </a:fld>
            <a:endParaRPr lang="sr-Cyrl-C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just">
              <a:defRPr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Лековита супстанца диктира избор лековитог облика, а избор лековитог облика диктира избор помоћних материја и фармацеутско-технолошки поступак.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  <a:defRPr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Либерација (ослобађање)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дезинтеграција лековитог облика у мање честице лековите супстанце и помоћних материја.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растварање лековите супстанце у телесним течностима на месту примене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распростирање лековите супстанце преко површине за апсорпцију.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7448D4-EF82-4988-BD9A-F86421EB60E1}" type="slidenum">
              <a:rPr lang="sr-Cyrl-CS"/>
              <a:pPr>
                <a:defRPr/>
              </a:pPr>
              <a:t>16</a:t>
            </a:fld>
            <a:endParaRPr lang="sr-Cyrl-C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процес либерације утичу:</a:t>
            </a:r>
          </a:p>
          <a:p>
            <a:pPr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физиолошки услови на месту апсорпције (биолошки фактори)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особине лековите супстанце и помоћних материја (физичко – хемијски фактори)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као и особине и начин израде лековитог облика (фармацеутско - технолошки фактори).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Ако се лековити облик даје интравенозно или у облику раствора изостаје фаза ослобађања 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17</a:t>
            </a:fld>
            <a:endParaRPr lang="sr-Cyrl-C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Апсорпција </a:t>
            </a:r>
            <a:endParaRPr lang="en-US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73752"/>
          </a:xfrm>
        </p:spPr>
        <p:txBody>
          <a:bodyPr/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процес апсорпције утичу следећи фактори: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Физиолошки услови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битне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транспорт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мембране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18</a:t>
            </a:fld>
            <a:endParaRPr lang="sr-Cyrl-C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Сви фактори који утичу на пут који лековита супстанца прође од формулисања у лековити облик до места апсорпције као и сам процес апсорпције можемо сврстати у три групе: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Биолошки фактори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Физичко- хемијски фктори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CS" dirty="0">
                <a:latin typeface="Times New Roman" pitchFamily="18" charset="0"/>
                <a:cs typeface="Times New Roman" pitchFamily="18" charset="0"/>
              </a:rPr>
              <a:t>Фармацеутско-технолошки фактори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19</a:t>
            </a:fld>
            <a:endParaRPr lang="sr-Cyrl-C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ПРЕДМЕТА</a:t>
            </a:r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7467600" cy="82068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Предмет носи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5 ЕСПБ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бодова. Недељно има 2 часа предавања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2 часа рада у малој групи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</a:t>
            </a:fld>
            <a:endParaRPr lang="sr-Cyrl-C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760772"/>
              </p:ext>
            </p:extLst>
          </p:nvPr>
        </p:nvGraphicFramePr>
        <p:xfrm>
          <a:off x="467544" y="1844824"/>
          <a:ext cx="6985000" cy="2420938"/>
        </p:xfrm>
        <a:graphic>
          <a:graphicData uri="http://schemas.openxmlformats.org/drawingml/2006/table">
            <a:tbl>
              <a:tblPr/>
              <a:tblGrid>
                <a:gridCol w="758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5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09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Назив модула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Недеља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Наставник-руководилац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/>
                        <a:t>Увод у биофармацију, стерилни препарати, парентерални препарати, радиофармација, цитостатици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RS" sz="1000" dirty="0">
                          <a:latin typeface="Times New Roman"/>
                          <a:ea typeface="Times New Roman"/>
                          <a:cs typeface="Times New Roman"/>
                        </a:rPr>
                        <a:t>проф</a:t>
                      </a:r>
                      <a:r>
                        <a:rPr lang="sr-Cyrl-CS" sz="1000" dirty="0">
                          <a:latin typeface="Times New Roman"/>
                          <a:ea typeface="Times New Roman"/>
                          <a:cs typeface="Times New Roman"/>
                        </a:rPr>
                        <a:t>.  др. Марина Томовић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/>
                        <a:t>Примена полимера у сиситемима контролисаног ослобађања. Хидрогелови, микрочестице, наночестице лековитих супстанци – синтеза, особине и примена. 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RS" sz="1100" dirty="0">
                          <a:latin typeface="Times New Roman"/>
                          <a:ea typeface="Times New Roman"/>
                          <a:cs typeface="Times New Roman"/>
                        </a:rPr>
                        <a:t>проф</a:t>
                      </a:r>
                      <a:r>
                        <a:rPr lang="sr-Cyrl-CS" sz="1100" dirty="0">
                          <a:latin typeface="Times New Roman"/>
                          <a:ea typeface="Times New Roman"/>
                          <a:cs typeface="Times New Roman"/>
                        </a:rPr>
                        <a:t>.  др. Марина Томовић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/>
                        <a:t>Носачи лековите супстанце типа микроемулзија. Терапијски системи са модификованим ослобађањем лековите супстанце, Фармацеутски облици за интравагиналну и инхаациону примену. 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CS" sz="1100" dirty="0">
                          <a:latin typeface="Times New Roman"/>
                          <a:ea typeface="Times New Roman"/>
                          <a:cs typeface="Times New Roman"/>
                        </a:rPr>
                        <a:t>проф.  др. Марина Томовић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36763"/>
              </p:ext>
            </p:extLst>
          </p:nvPr>
        </p:nvGraphicFramePr>
        <p:xfrm>
          <a:off x="971600" y="4725144"/>
          <a:ext cx="6096000" cy="1557338"/>
        </p:xfrm>
        <a:graphic>
          <a:graphicData uri="http://schemas.openxmlformats.org/drawingml/2006/table">
            <a:tbl>
              <a:tblPr/>
              <a:tblGrid>
                <a:gridCol w="344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5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65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РБ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 и презиме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E-mail адреса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Звање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C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Марина Томовић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marinapop@gmail.com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R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Ванредни професор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C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Ксенија Вучићевић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Ksenija.vucicevic.kg.@gmail.com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R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Доцент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RS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Јована Брадић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C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jovanabradickg@gmail.com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Доцент 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Ана Барјактаревић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Доцент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RS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Анђић</a:t>
                      </a:r>
                      <a:r>
                        <a:rPr lang="sr-Cyrl-RS" sz="1100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Маријана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andjicmarijana10@gmail.com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Асистент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771800" y="4365104"/>
            <a:ext cx="1681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ПРЕДАВАЧИ: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214313" y="0"/>
            <a:ext cx="8929687" cy="6858000"/>
          </a:xfrm>
        </p:spPr>
        <p:txBody>
          <a:bodyPr/>
          <a:lstStyle/>
          <a:p>
            <a:pPr algn="just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Утицај Фармацеутско-технолошких фактора на ослобађање и апсорпцију лековитих супстанци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Фармацеутски лековити облици имају велики утицај на брзину апсорпције и биолошку расположивост. </a:t>
            </a:r>
          </a:p>
          <a:p>
            <a:pPr lvl="0"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Врста лековитог облика </a:t>
            </a:r>
          </a:p>
          <a:p>
            <a:pPr lvl="0"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Присуство и врста помоћних материја </a:t>
            </a:r>
          </a:p>
          <a:p>
            <a:pPr lvl="0"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Фармацеутски процеси у изради лековитог облика </a:t>
            </a:r>
          </a:p>
          <a:p>
            <a:pPr lvl="0"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Чување препарата</a:t>
            </a:r>
          </a:p>
          <a:p>
            <a:pPr lvl="0"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dirty="0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106AC-C849-4B25-ACD0-6874CF28D849}" type="slidenum">
              <a:rPr lang="sr-Cyrl-CS"/>
              <a:pPr>
                <a:defRPr/>
              </a:pPr>
              <a:t>20</a:t>
            </a:fld>
            <a:endParaRPr lang="sr-Cyrl-C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Фактори који утичу на одабир лековитог облика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терапијски циљ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дозирање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место и време ослобађања лековите супстанце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стабилност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Пример: 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Раствор лековите супстанце – брзо се и потпуно апсорбује. 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 других лековитих облика се јављају проблеми везани за биолошку расположивост.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Вероватноћа да ће се смањивати биолошка расположивост лековите супстанце у зависности од лековитог облика повећава се следећим радоследом: </a:t>
            </a: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раствор, емулзије/суспензије, прашак, капсуле, таблете, обложене таблете.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2200" b="1" dirty="0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4D34FF-E45D-44E2-80D9-73D892A744C3}" type="slidenum">
              <a:rPr lang="sr-Cyrl-CS"/>
              <a:pPr>
                <a:defRPr/>
              </a:pPr>
              <a:t>21</a:t>
            </a:fld>
            <a:endParaRPr lang="sr-Cyrl-C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Формулисање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жељеном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брзином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Биолошко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полуелиминације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плазми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смањи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половину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мера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дужину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трајања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биотрансформације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излучивања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Биолошко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полуелиминације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означава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1/2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израчунава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графички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резултата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добијених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in vivo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математички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Биолошко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полуелиминације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великог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значаја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дефинисања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режима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дозирања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параметар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значаја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узимају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једнократно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аналгетици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нитроглицерин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ангине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пекторис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...). 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22</a:t>
            </a:fld>
            <a:endParaRPr lang="sr-Cyrl-C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кратким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1/2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максималн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постиж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и губе.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дугим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интервал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дозирања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кратак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постизања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виших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организму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испољавања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токсичних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Дефинисање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режима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дозирања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изводи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следећим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случајевима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терапијско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пропорционално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непромењеној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крви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расподеле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кинетика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реда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равномерна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расподела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организму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23</a:t>
            </a:fld>
            <a:endParaRPr lang="sr-Cyrl-C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интервал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поновно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узимање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једнак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полуелиминације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почетна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буде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отприлике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одржавања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инетички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пероралне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чврстог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Лековити облик ---- Кл----ГИТ--- Ка----крв--- Ке----урин</a:t>
            </a:r>
          </a:p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Кл- константа брзине ослобађања, либерације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Ка –константа брзине апсорпције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Ке – константа брзине елиминације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24</a:t>
            </a:fld>
            <a:endParaRPr lang="sr-Cyrl-C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endParaRPr lang="sr-Cyrl-CS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Ка и Ке су фармакокинетички параметри и карактеристични су за сваку супстанцу. Они се не могу мењати (само у врло ретким случајевима).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Уместо Ке чешће се користи биолошко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полуелиминације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мења се Кл што зависи од формулације лековитог облика.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25</a:t>
            </a:fld>
            <a:endParaRPr lang="sr-Cyrl-C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УТИЦАЈ БИОЛОШКИХ ФАКТОРА НА АПСОРПЦИЈУ ЛЕКОВИТИХ СУПСТАНЦИ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 би се лековита супстанца апсорбовала потребно је да се прво ослободи из фармацеутског облика као њеног носиоца.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слобађање лековит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супстанц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зависи и од карактеристика микросредине на месту апликације и/или апсорпције.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Лековита супстанца може бити у потпуности ослобођена из лековитог облика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али то није гаранција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 ће се и у потпуности апсорбовати на месту апсорпције.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26</a:t>
            </a:fld>
            <a:endParaRPr lang="sr-Cyrl-C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Карактеристике ћелијских мембрана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ембране су изграђене од двоструког липидног слоја и протеина.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 липидном двослоју налазе се:</a:t>
            </a:r>
          </a:p>
          <a:p>
            <a:pPr algn="just">
              <a:buFont typeface="Wingdings" pitchFamily="2" charset="2"/>
              <a:buChar char="ü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Протеини</a:t>
            </a:r>
          </a:p>
          <a:p>
            <a:pPr algn="just">
              <a:buFont typeface="Wingdings" pitchFamily="2" charset="2"/>
              <a:buChar char="ü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канали који олакшавају транспорт у, и из ћелије.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27</a:t>
            </a:fld>
            <a:endParaRPr lang="sr-Cyrl-CS"/>
          </a:p>
        </p:txBody>
      </p:sp>
      <p:pic>
        <p:nvPicPr>
          <p:cNvPr id="5" name="Picture 4" descr="D:\NMPL\NMPL 1 2014-15\slike\cell_membran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068960"/>
            <a:ext cx="590465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sr-Cyrl-C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Карактеристике ћелијских мембрана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80526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Липидни слој чине: </a:t>
            </a:r>
          </a:p>
          <a:p>
            <a:pPr algn="just">
              <a:buFont typeface="Wingdings" pitchFamily="2" charset="2"/>
              <a:buChar char="ü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Фосфолипиди</a:t>
            </a:r>
          </a:p>
          <a:p>
            <a:pPr algn="just">
              <a:buFont typeface="Wingdings" pitchFamily="2" charset="2"/>
              <a:buChar char="ü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гликолипиди </a:t>
            </a:r>
          </a:p>
          <a:p>
            <a:pPr algn="just">
              <a:buFont typeface="Wingdings" pitchFamily="2" charset="2"/>
              <a:buChar char="ü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холестерол.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Протеини имају улогу:</a:t>
            </a:r>
          </a:p>
          <a:p>
            <a:pPr algn="just">
              <a:buFont typeface="Wingdings" pitchFamily="2" charset="2"/>
              <a:buChar char="ü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Рецептора</a:t>
            </a:r>
          </a:p>
          <a:p>
            <a:pPr algn="just">
              <a:buFont typeface="Wingdings" pitchFamily="2" charset="2"/>
              <a:buChar char="ü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јонских канала</a:t>
            </a:r>
          </a:p>
          <a:p>
            <a:pPr algn="just">
              <a:buFont typeface="Wingdings" pitchFamily="2" charset="2"/>
              <a:buChar char="ü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носача. </a:t>
            </a: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Основна својства мембрана су: пропустљивост, површински напон и електрична својства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28</a:t>
            </a:fld>
            <a:endParaRPr lang="sr-Cyrl-C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84048"/>
            <a:ext cx="8568952" cy="647395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Лековите супстанце пролазе кроз ћелијску мембрану помоћу различитих механизама у зависности од особина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супстанце која се транспортује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ћелијске мембране.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 зависности од својства пропустљивости ћелијске мембране, механизми преноса кроз мембране могу бити:</a:t>
            </a:r>
          </a:p>
          <a:p>
            <a:pPr>
              <a:buNone/>
            </a:pPr>
            <a:endParaRPr lang="sr-Cyrl-CS" dirty="0"/>
          </a:p>
          <a:p>
            <a:pPr lvl="0"/>
            <a:r>
              <a:rPr lang="sr-Cyrl-CS" dirty="0">
                <a:latin typeface="Times New Roman" pitchFamily="18" charset="0"/>
                <a:cs typeface="Times New Roman" pitchFamily="18" charset="0"/>
              </a:rPr>
              <a:t>Пасивна дифузија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Конвективна дифузија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CS" dirty="0">
                <a:latin typeface="Times New Roman" pitchFamily="18" charset="0"/>
                <a:cs typeface="Times New Roman" pitchFamily="18" charset="0"/>
              </a:rPr>
              <a:t>Активни пренос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CS" dirty="0">
                <a:latin typeface="Times New Roman" pitchFamily="18" charset="0"/>
                <a:cs typeface="Times New Roman" pitchFamily="18" charset="0"/>
              </a:rPr>
              <a:t>Олакшани транспорт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Пренос јонског пара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CS" dirty="0">
                <a:latin typeface="Times New Roman" pitchFamily="18" charset="0"/>
                <a:cs typeface="Times New Roman" pitchFamily="18" charset="0"/>
              </a:rPr>
              <a:t>Пиноцитоза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/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29</a:t>
            </a:fld>
            <a:endParaRPr lang="sr-Cyrl-C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dirty="0">
                <a:solidFill>
                  <a:srgbClr val="002060"/>
                </a:solidFill>
              </a:rPr>
              <a:t>ОЦЕЊИВАЊЕ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48680"/>
            <a:ext cx="7467600" cy="2448272"/>
          </a:xfrm>
        </p:spPr>
        <p:txBody>
          <a:bodyPr/>
          <a:lstStyle/>
          <a:p>
            <a:pPr algn="just"/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АКТИВНОСТ У ТОКУ НАСТАВЕ: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овај начин студент може освојити до 30 поена. У складу са показаним знањем студент може да добије 0; 0,5; 1 или 2 поена по наставној јединици. </a:t>
            </a: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ЗАВРШНИ ТЕСТОВИ ПО МОДУЛУМА: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 овај начин студент може стећи 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70 поена а према приложеној шеми.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</a:t>
            </a:fld>
            <a:endParaRPr lang="sr-Cyrl-C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67542" y="2636912"/>
          <a:ext cx="8064897" cy="3826536"/>
        </p:xfrm>
        <a:graphic>
          <a:graphicData uri="http://schemas.openxmlformats.org/drawingml/2006/table">
            <a:tbl>
              <a:tblPr/>
              <a:tblGrid>
                <a:gridCol w="1339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9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0974">
                <a:tc rowSpan="2" gridSpan="2">
                  <a:txBody>
                    <a:bodyPr/>
                    <a:lstStyle/>
                    <a:p>
                      <a:pPr indent="68580" algn="ctr">
                        <a:spcAft>
                          <a:spcPts val="0"/>
                        </a:spcAft>
                      </a:pPr>
                      <a:r>
                        <a:rPr lang="sr-Cyrl-CS" sz="1100" b="1" dirty="0">
                          <a:latin typeface="Times New Roman"/>
                          <a:ea typeface="Times New Roman"/>
                          <a:cs typeface="Times New Roman"/>
                        </a:rPr>
                        <a:t>МОДУЛ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100" b="1">
                          <a:latin typeface="Times New Roman"/>
                          <a:ea typeface="Times New Roman"/>
                          <a:cs typeface="Times New Roman"/>
                        </a:rPr>
                        <a:t>МАКСИМАЛНО ПОЕНА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494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100" b="1">
                          <a:latin typeface="Times New Roman"/>
                          <a:ea typeface="Times New Roman"/>
                          <a:cs typeface="Times New Roman"/>
                        </a:rPr>
                        <a:t>активност у току наставе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100" b="1">
                          <a:latin typeface="Times New Roman"/>
                          <a:ea typeface="Times New Roman"/>
                          <a:cs typeface="Times New Roman"/>
                        </a:rPr>
                        <a:t>завршни тест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Times New Roman"/>
                          <a:ea typeface="Times New Roman"/>
                          <a:cs typeface="Times New Roman"/>
                        </a:rPr>
                        <a:t>Σ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1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/>
                        <a:t>Увод у биофармацију, стерилни препарати, парентерални препарати, радиофармација, цитостатици.</a:t>
                      </a:r>
                      <a:endParaRPr lang="en-US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sr-Cyrl-R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sr-Cyrl-R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7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/>
                        <a:t>Примена полимера у сиситемима контролисаног ослобађања. Хидрогелови, микрочестице, наночестице лековитих супстанци – синтеза, особине и примена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9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/>
                        <a:t>Носачи лековите супстанце типа микроемулзија. Терапијски системи са модификованим ослобађањем лековите супстанце. Фармацеутски облици за интравагиналну и инхаациону примену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174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100" b="1">
                          <a:latin typeface="Times New Roman"/>
                          <a:ea typeface="Times New Roman"/>
                          <a:cs typeface="Times New Roman"/>
                        </a:rPr>
                        <a:t>Σ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1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1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3" marR="68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964488" cy="63813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30</a:t>
            </a:fld>
            <a:endParaRPr lang="sr-Cyrl-CS"/>
          </a:p>
        </p:txBody>
      </p:sp>
      <p:sp>
        <p:nvSpPr>
          <p:cNvPr id="11" name="Slide Number Placeholder 8"/>
          <p:cNvSpPr txBox="1">
            <a:spLocks/>
          </p:cNvSpPr>
          <p:nvPr/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ACCBDE-C1AE-44E6-B063-94C560ACAF40}" type="slidenum">
              <a:rPr kumimoji="0" lang="sr-Cyrl-C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sr-Cyrl-C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sr-Cyrl-CS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Пасивна дифузија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kumimoji="0" lang="sr-Cyrl-C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највећи број лековитих супстанци пролази кроз биолошке мембране пасивном дифузијом. 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kumimoji="0" lang="sr-Cyrl-C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Супстанца мора да буде растворена на месту апсорпције. 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kumimoji="0" lang="sr-Cyrl-C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 проласку кроз мембрану молекули лековитих супстанци се растварају у липидном слоју. 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kumimoji="0" lang="sr-Cyrl-C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брзину и обим транспорта утичу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pH</a:t>
            </a:r>
            <a:r>
              <a:rPr kumimoji="0" lang="sr-Cyrl-C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средине,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pKa</a:t>
            </a:r>
            <a:r>
              <a:rPr kumimoji="0" lang="sr-Cyrl-C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супстанце, партициони коефицијент и разлика у концентрацији лековите супстанце са обе стране мембране.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sr-Cyrl-CS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sr-Cyrl-CS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sr-Cyrl-CS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sr-Cyrl-CS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sr-Cyrl-CS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sr-Cyrl-CS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sr-Cyrl-CS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sr-Cyrl-CS" sz="2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Шематски приказ пасивне дифузије кроз ћелијску мембрану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Picture 5" descr="D:\NMPL\NMPL 1 2014-15\slike\pasivna difuzija 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573016"/>
            <a:ext cx="49685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Дифузија се одвија у смеру мање концентрације, и одвијаће се све док се не постигне равнотежа у концентрацији лековите супстанце са обе стране мембране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Fick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-ов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CS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Конвективна дифузија (дифузија струјањем)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транспорт </a:t>
            </a: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супстанци растворних у води кроз поре мембрана.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На овај начин се транспортују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јони који имају супротно наелектрисање од зида поре (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Cl-, HCO3-)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неутрални мали молекули пречника мањег од пречника поре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чија је молекулска маса од 150-400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31</a:t>
            </a:fld>
            <a:endParaRPr lang="sr-Cyrl-C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Активни пренос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најсложенији облик апсорпције.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транспорт супстанци кроз биолошке мембране у супротном смеру од концентрационог градијента.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Учешће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аденозинтрифосфата (АТП).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Свака лековита супстанца захтева специфичан носач који ће је транспортовати кроз мембрану.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Учествују „носачи“ (ензими и друге компоненте ћелијске мембране).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Јавља се феномен засићења пошто носач има одређени капацитет, као 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супстанце сличне хемијске структуре конкуришу за исти носач (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компетиција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На овај начин се ресорбују: витамини Б комплеса, аминокиселине, органски фосфати, тестостерон, естрадиол.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sr-Cyrl-CS" sz="2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32</a:t>
            </a:fld>
            <a:endParaRPr lang="sr-Cyrl-C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Олакшани транспорт</a:t>
            </a:r>
          </a:p>
          <a:p>
            <a:pPr algn="just"/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 правцу концентрационог градијента  (карактеристика пасивне дифузије) 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специфични молекули „носачи“  који су саставни делови мембране (особина активног транспорта).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Пренос јонског пара</a:t>
            </a:r>
          </a:p>
          <a:p>
            <a:pPr algn="just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високо јонизоване лековите супстанце формирају јонске паров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и тако настали неутрални комплекси бивају апсорбовани пасивном дифузијом.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Пиноцитоза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лековита супстанца не мора да буде растворена на месту апсорпције ако се преноси на овај начин. 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транспорт малих количина чврстих супстанци или капљица уља.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ствара се вакуола која пролази кроз мембрану.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33</a:t>
            </a:fld>
            <a:endParaRPr lang="sr-Cyrl-C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УТИЦАЈ ФИЗИЧКО – ХЕМИЈСКИХ ФАКТОРА НА ОСЛОБАЂАЊЕ/АПСОРПЦИЈУ ЛЕКОВА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Да би се супстанца апсорбовала мора се ослободити из лековитог облика и растворити.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Кинетика ослобађања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апсорпција и биолошка расположивост супстанце су  ограничене физичко-хемијским особинама.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200" b="1" dirty="0">
                <a:latin typeface="Times New Roman" pitchFamily="18" charset="0"/>
                <a:cs typeface="Times New Roman" pitchFamily="18" charset="0"/>
              </a:rPr>
              <a:t>Физичко-хемијски фактори од којих зависи апсорпција су: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Степен јонизације, константа дисоцијације и партициони коефицијент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Растворљивост и брзина растварања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buFont typeface="Wingdings" pitchFamily="2" charset="2"/>
              <a:buChar char="Ø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Величина честица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Образовање соли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Полиморфизам и псеудополиморфизам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Комплексирање и адсорпција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Вискозитет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Хемијска стабилност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Међусобни утицај лековитих супстанци и помоћних материја (интеракције)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34</a:t>
            </a:fld>
            <a:endParaRPr lang="sr-Cyrl-C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Степен јонизације и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 вредност 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Брзина апсорпције пропорционална је концентрацији лековите супстанце на месту апсорпције (пасивна дифузија)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електролита ова тврдња је непотпуна. </a:t>
            </a:r>
          </a:p>
          <a:p>
            <a:pPr algn="just">
              <a:buFont typeface="Wingdings" pitchFamily="2" charset="2"/>
              <a:buChar char="Ø"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зависи од концентрације нејонизованог, липосолубилног дела, а не од укупне концентрације растворене лековите супстанце. </a:t>
            </a:r>
          </a:p>
          <a:p>
            <a:pPr algn="just">
              <a:buFont typeface="Wingdings" pitchFamily="2" charset="2"/>
              <a:buChar char="Ø"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Концентрација нејонизованог дела који се апсорбује кроз липидну мембрану зависи од константе дисоцијације (Ка) 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вредности.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C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sr-Cyrl-C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35</a:t>
            </a:fld>
            <a:endParaRPr lang="sr-Cyrl-C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Партициони коефицијент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коефицијент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расподеле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 апсорпцију је веома битна растворљивост лековите супстанце у липидима.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Као мера за растворљивост у липидима узима се партициони коефици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ент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Већина лековитих супстанци се делимично раствара у поларним растварачима (вода) а делимично у неполарним (липиди).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Ако се претпостави да је температура константна онда се може рећи да је однос између количине растворене супстанце у неполарном и поларном растварачу сталан.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P=C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 –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коефицијент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липидно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водене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расподеле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партициони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коефицијент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C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–конц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супстанце у липидном растварачу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C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- конц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супстанце у воденом растварачу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36</a:t>
            </a:fld>
            <a:endParaRPr lang="sr-Cyrl-C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Партициони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коефицијент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однос количине супстанце растворене у липидима и количине супстанце растворене у води.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Што је партициони коефици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ент већи супстанца има већи афинитет ка липидима, а што је мањи, супстанца има већи афинитет ка води.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Све телесне течности су водени системи па лековита супстанца мора показивати афинитет ка води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 би могла да прође кроз липидне мембране она мора да има и афинитет ка липидима.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Апсорпција се повећава са повећањем партиционог коефицијента до неке критичне вредности а након тога пораст партиционог коефицијента може имати негативан ефекат на апсорпцију.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Проблеми у апсорпцији се јавља код супстанци које имају екстремно мали или велики партициони коефицијент. </a:t>
            </a:r>
          </a:p>
          <a:p>
            <a:pPr algn="just">
              <a:buFont typeface="Wingdings" pitchFamily="2" charset="2"/>
              <a:buChar char="Ø"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37</a:t>
            </a:fld>
            <a:endParaRPr lang="sr-Cyrl-C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Ако је партициони коефицијент супстанце јако мали онда она има велики афинитет за воду а мали за липиде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таква супстанца се добро раствара у телесним течностима али је апсорпција јако мала јер је пролаз кроз липидне мембране отежан.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Ако супстанца има јако велики партициони коефицијент онда она показује мали афинитет за воду а велики за липиде.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Таква супстанца се не раствара у телесним течностима па се не  може ни апсорбовати иако се раствара у липидима.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 партициони коефицијент утиче 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Правило је да је липофилније оно што је нејонизовано.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 слабих киселина партициони коефицијент расте како се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вредност смањује, док код слабих база партициони коефицијент расте са порастом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 неелектролита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не утиче на партициони коефицијент што важи и за изузетно слабе киселине и базе.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sr-Cyrl-C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38</a:t>
            </a:fld>
            <a:endParaRPr lang="sr-Cyrl-C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Растворљивост и брзина растварања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 би се лековита супстанца апсорбовала први услов је да се раствори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представља максималну количину неке супстанце која може да се раствори у 1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литар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одговарајућег растварача на одређеној температури.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Ако је растворљивост мала проблем је брзина апсорпције и терапијско деловање.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Растворљивост неке супстанце зависи од природе растварача, температуре и особина лековите супстанце.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Слабе  базе и слабе киселине (ако је то потребно) преводе се у соли како би им се повећала растворљивост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могу се увести различите функционалне групе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растворљивост се мења и утицајем на растварач и то најчешће променом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раствора или променом растварача</a:t>
            </a:r>
          </a:p>
          <a:p>
            <a:pPr algn="just" eaLnBrk="1" hangingPunct="1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39</a:t>
            </a:fld>
            <a:endParaRPr lang="sr-Cyrl-C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idx="1"/>
          </p:nvPr>
        </p:nvSpPr>
        <p:spPr>
          <a:xfrm>
            <a:off x="0" y="1"/>
            <a:ext cx="9144000" cy="3428999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Завршна оцена се формира на следећи начин: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Да би студент положио предмет мора да оствари минимум 55 бодова и да положи све модуле.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Да би положио модул студент мора да: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оствари више од 50% бодова на том модулу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оствари више од 50% бодова предвиђених за активност у настави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да положи тест из тог модула, односно да има више од 50% тачних одговора.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</a:t>
            </a:fld>
            <a:endParaRPr lang="sr-Cyrl-C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961263"/>
              </p:ext>
            </p:extLst>
          </p:nvPr>
        </p:nvGraphicFramePr>
        <p:xfrm>
          <a:off x="971600" y="3429002"/>
          <a:ext cx="5544616" cy="2452165"/>
        </p:xfrm>
        <a:graphic>
          <a:graphicData uri="http://schemas.openxmlformats.org/drawingml/2006/table">
            <a:tbl>
              <a:tblPr/>
              <a:tblGrid>
                <a:gridCol w="4103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16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0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БРОЈ ОСВОЈЕНИХ ПОЕНА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ОЦЕНА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6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  - 50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6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51 - 60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6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61 - 70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6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71 - 80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6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81 - 90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6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 – 100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промена температуре - растворљивост се повећава са повећањем температуре  (растварање процес који троши енергију).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Када се у процесу растварања ослобађа енергија (што је ретко)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растворљивост се повећава смањењем темп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ратуре. 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 све супстанце код којих је растворљивости мања од 0,3%  јавља се проблем у апсорпцији.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Степени растворљивости за лековите супстанце дати су у фармакопеји.  Растворљивост се означава описним терминима који приближно одређују растворљивост. </a:t>
            </a:r>
          </a:p>
          <a:p>
            <a:pPr algn="just">
              <a:buFont typeface="Wingdings" pitchFamily="2" charset="2"/>
              <a:buChar char="Ø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Брзина растварања представља време за које ће се нека количина супстанце растворити.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Што је време растварања краће, лековита супстанца ће се брже растворити.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Применом лековитог облика  (таблете, капсуле, прашкови...) брзина којом се лековита супстанца ослобађа и прелази у раствор може често бити мања од брзине апсорпције.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40</a:t>
            </a:fld>
            <a:endParaRPr lang="sr-Cyrl-C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4739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Величина честица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утиче на брзину растварања и на биолошку расположивост.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Површина контакта вехикулума са супстанцом која се раствара утиче на брзину растварања.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Пошто од величине честице зависи њена површина контакта, то од величине честице зависи и брзина растварања.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Уситњавањем се повећава укупна површина контакта са вехикулумом.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 неким случајевима механичко уситњавање доводи до појаве електростатичког наелектрисања и слепљивања честица.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Такве честице се у току технолошког процеса лепе за зидове суда и тешко квасе са солвенсом нпр. водом.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41</a:t>
            </a:fld>
            <a:endParaRPr lang="sr-Cyrl-C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7384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Велики број супстанци је хидрофобан па се са њиховим уситњавањем смањује растворљивост.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Кад су овакве супстанце у питању обавезно се додају средства за квашење.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 хемијски нестабилних супстанци уситњавањем се повећава деградација.  </a:t>
            </a:r>
          </a:p>
          <a:p>
            <a:pPr algn="ctr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специфична и ефективна површина честица.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Укупна или специфична површина је површина свих честица које долазе  у контакт са растварачем. </a:t>
            </a:r>
          </a:p>
          <a:p>
            <a:pPr algn="just">
              <a:buFont typeface="Wingdings" pitchFamily="2" charset="2"/>
              <a:buChar char="Ø"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Контакт честице са вехикулумом не зависи само од њене површине већ и од природе лековите супстанце и растварача, као и адсорбованог ваздуха око честица. </a:t>
            </a:r>
          </a:p>
          <a:p>
            <a:pPr algn="just">
              <a:buFont typeface="Wingdings" pitchFamily="2" charset="2"/>
              <a:buChar char="Ø"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 неким случајевима уситњавањем се не повећава брзина растварања јер се око честица формира танак слој адсорбованог ваздуха који онемогућава контакт са растварачем.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42</a:t>
            </a:fld>
            <a:endParaRPr lang="sr-Cyrl-C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ЕФЕКТИВНА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ПОВРШИНА</a:t>
            </a: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редставља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део слободне површине честица који је дошао у директан контакт са растварачем.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 идеалном случају ефективна и специфична повр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ина су једнаке, међутим најчешће ефективна површина је мања од специфичне. 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Уситњавањем ефективна површина не мора много да се повећа јер може доћи до адсорпције ваздуха на површини честица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Ако се повећава ефективна површина може се употребити мања доза, а да се при том постигне исти терапијски ефекат. </a:t>
            </a:r>
          </a:p>
          <a:p>
            <a:pPr algn="just">
              <a:buFont typeface="Wingdings" pitchFamily="2" charset="2"/>
              <a:buChar char="Ø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43</a:t>
            </a:fld>
            <a:endParaRPr lang="sr-Cyrl-C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Полиморфизам и псеудополиморфизам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Лековита супстанца се може јавити у кристалном или аморфном облику.</a:t>
            </a:r>
          </a:p>
          <a:p>
            <a:pPr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Брже се растварају аморфни облици због тога што је за растварање кристалног облика потребна већа енергија.</a:t>
            </a:r>
          </a:p>
          <a:p>
            <a:pPr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Полиморфизам је појава да се једна лековита супстанца јавља у више кристалних облика. </a:t>
            </a:r>
          </a:p>
          <a:p>
            <a:pPr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Ови облици се не разликују по хемијком саставу већ по структури кристалне решетке, изгледу кристала, густини, растворљивости, ИР спектру</a:t>
            </a:r>
          </a:p>
          <a:p>
            <a:pPr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утиче на биофармацеутска својства - мења се пермеабилност, величина честице, хемијска стабилност и брзина растварања. </a:t>
            </a:r>
          </a:p>
          <a:p>
            <a:pPr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Ова појава је значајна јер утиче на различито понашање приликом либерације.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44</a:t>
            </a:fld>
            <a:endParaRPr lang="sr-Cyrl-C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гради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асоцијате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солвенсом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јавља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солвенса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означава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псеудополиморфизам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Многе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граде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асоцијате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солвенсом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солвенс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реч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хидратима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 правилу, између псеудополиморфних облика постоји разлика у растворљивости.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Углавном се анхидровани облици боље растварају. </a:t>
            </a:r>
          </a:p>
          <a:p>
            <a:pPr algn="just">
              <a:buFont typeface="Wingdings" pitchFamily="2" charset="2"/>
              <a:buChar char="Ø"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Образовање соли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боља растворљивост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ако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со има исти терапијски ефекат као и слаба база или киселина из које је добијена.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превођење у со зависи од начина апликације тј. места ресорпције и карактеристика лековите сустанце.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ако се слаба база узима перорално, када доспе у желудац (у киселу средину) образоваће природним путем одговарајућу со. 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45</a:t>
            </a:fld>
            <a:endParaRPr lang="sr-Cyrl-C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Комплексирање и адсорпција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лековита супстанца се везује у комплекс са помоћним материјама или састојцима ГИТ.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Молекуларни комплекси се држе слабим везама, попут водоничних веза.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Ако је комплекс довољно растворљив у биолошким течностима, везивање је реверзибилно и долази до одложеног деловања. </a:t>
            </a:r>
          </a:p>
          <a:p>
            <a:pPr algn="just">
              <a:buNone/>
            </a:pPr>
            <a:endParaRPr lang="sr-Cyrl-C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Адсорпција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- процес где се лековита супстанца адсорбује на површину помоћних материја јаким силама што онемогућава растварање и апсорпцију лековите супстанце.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Вискозитет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пражњења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обрнуто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пропорционалне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вискозитету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46</a:t>
            </a:fld>
            <a:endParaRPr lang="sr-Cyrl-C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501008"/>
            <a:ext cx="7467600" cy="1143000"/>
          </a:xfrm>
        </p:spPr>
        <p:txBody>
          <a:bodyPr>
            <a:noAutofit/>
          </a:bodyPr>
          <a:lstStyle/>
          <a:p>
            <a:pPr marL="514350" indent="-514350" algn="ctr"/>
            <a:r>
              <a:rPr lang="sr-Cyrl-C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Биофармација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тицај фармацеутско – технолошких, биолошких, физичко-хемијских фактора на 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ослобађање / апсорпцију лековитих супстанци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solidFill>
                <a:schemeClr val="tx2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</a:t>
            </a:fld>
            <a:endParaRPr lang="sr-Cyrl-C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572500" cy="6473825"/>
          </a:xfrm>
        </p:spPr>
        <p:txBody>
          <a:bodyPr>
            <a:normAutofit/>
          </a:bodyPr>
          <a:lstStyle/>
          <a:p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Шта је лек?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лековити препарат који се сатоји од једне или више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лековитих супстанци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помоћних материја 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ексципијенаса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Лековита супстанца – активна компонента припремљеног лека.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 Ексципијенс (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Eur)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– било која компонента препарата осим лековите супстанце и паковног материјала.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86188-1062-4733-A924-B71415292751}" type="slidenum">
              <a:rPr lang="sr-Cyrl-CS"/>
              <a:pPr>
                <a:defRPr/>
              </a:pPr>
              <a:t>6</a:t>
            </a:fld>
            <a:endParaRPr lang="sr-Cyrl-C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42875" y="0"/>
            <a:ext cx="8643938" cy="6858000"/>
          </a:xfrm>
        </p:spPr>
        <p:txBody>
          <a:bodyPr>
            <a:normAutofit lnSpcReduction="10000"/>
          </a:bodyPr>
          <a:lstStyle/>
          <a:p>
            <a:pPr eaLnBrk="1" hangingPunct="1"/>
            <a:endParaRPr lang="en-US" b="1" i="1" dirty="0"/>
          </a:p>
          <a:p>
            <a:pPr algn="just">
              <a:buNone/>
            </a:pPr>
            <a:r>
              <a:rPr lang="ru-RU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Ексципијенси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 својој структури показују велику разноликост. Могу бити врло једноставних структура па све до комплексних мешавина.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Идеалан ексципијенс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Инертан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Сигуран за пацијента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Испуњава захтеве важеће регулативе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Може се користити код израде различитих фармацеутских облика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Подлеже контроли кавалитета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Прихватљив наспрам потенцијалних ризика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Цена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r>
              <a:rPr lang="en-US" u="sng" dirty="0" err="1">
                <a:latin typeface="Times New Roman" pitchFamily="18" charset="0"/>
                <a:cs typeface="Times New Roman" pitchFamily="18" charset="0"/>
              </a:rPr>
              <a:t>Ексципијенси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процесе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особађања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терапијско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dirty="0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C4A48-2A20-4D6B-AB0E-C5B9F82A101A}" type="slidenum">
              <a:rPr lang="sr-Cyrl-CS"/>
              <a:pPr>
                <a:defRPr/>
              </a:pPr>
              <a:t>7</a:t>
            </a:fld>
            <a:endParaRPr lang="sr-Cyrl-C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0"/>
            <a:ext cx="8472487" cy="7215188"/>
          </a:xfrm>
        </p:spPr>
        <p:txBody>
          <a:bodyPr>
            <a:normAutofit/>
          </a:bodyPr>
          <a:lstStyle/>
          <a:p>
            <a:pPr>
              <a:buNone/>
            </a:pPr>
            <a:endParaRPr lang="sr-Cyrl-RS" dirty="0"/>
          </a:p>
          <a:p>
            <a:pPr algn="just"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Увођење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терапију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сложен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захтева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решавање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питања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попут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израде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одговарајућег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осигурао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учинак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промену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терапијског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ефекта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дозе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фармацеутског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израде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F10757-5803-4A86-A64C-C132F59EB804}" type="slidenum">
              <a:rPr lang="sr-Cyrl-CS"/>
              <a:pPr>
                <a:defRPr/>
              </a:pPr>
              <a:t>8</a:t>
            </a:fld>
            <a:endParaRPr lang="sr-Cyrl-C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Због карактеристика појединих фактора који за време и после апликације утичу на судбину лековите супстанце постоји неколико појмова за еквиваленцију.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Хемијска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еквиваленција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Фармацеутска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еквиваленција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Биоеквиваленција </a:t>
            </a:r>
          </a:p>
          <a:p>
            <a:pPr algn="just">
              <a:buNone/>
            </a:pP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Терапијска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еквиваленција </a:t>
            </a:r>
          </a:p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Углавном се одређује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биоеквиваленција.</a:t>
            </a: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 процену биоеквиваленције неопходно је одредити </a:t>
            </a:r>
            <a:r>
              <a:rPr lang="sr-Cyrl-C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биолошку расположивост.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/>
          </a:p>
          <a:p>
            <a:pPr eaLnBrk="1" hangingPunct="1">
              <a:buNone/>
            </a:pPr>
            <a:endParaRPr lang="sr-Cyrl-CS" dirty="0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AEC0D-9A48-4204-9FC4-AAA404E24503}" type="slidenum">
              <a:rPr lang="sr-Cyrl-CS"/>
              <a:pPr>
                <a:defRPr/>
              </a:pPr>
              <a:t>9</a:t>
            </a:fld>
            <a:endParaRPr lang="sr-Cyrl-C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2871</TotalTime>
  <Words>3404</Words>
  <Application>Microsoft Office PowerPoint</Application>
  <PresentationFormat>On-screen Show (4:3)</PresentationFormat>
  <Paragraphs>536</Paragraphs>
  <Slides>46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Arial</vt:lpstr>
      <vt:lpstr>Calibri</vt:lpstr>
      <vt:lpstr>Century Schoolbook</vt:lpstr>
      <vt:lpstr>Times New Roman</vt:lpstr>
      <vt:lpstr>Verdana</vt:lpstr>
      <vt:lpstr>Wingdings</vt:lpstr>
      <vt:lpstr>Wingdings 2</vt:lpstr>
      <vt:lpstr>Aspect</vt:lpstr>
      <vt:lpstr>    ФАРМЦЕУТСКА ТЕХНОЛОГИЈА 2</vt:lpstr>
      <vt:lpstr>СТРУКТУРА ПРЕДМЕТА</vt:lpstr>
      <vt:lpstr>ОЦЕЊИВАЊЕ</vt:lpstr>
      <vt:lpstr>PowerPoint Presentation</vt:lpstr>
      <vt:lpstr>Биофармација  Утицај фармацеутско – технолошких, биолошких, физичко-хемијских фактора на  ослобађање / апсорпцију лековитих супстанци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Апсорпција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Карактеристике ћелијских мембрана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 МЕТОДЕ ПРИМЕНЕ ЛЕКОВА 1   ВЕЖБА 1 Биофармација</dc:title>
  <dc:creator>marina;ANA</dc:creator>
  <cp:lastModifiedBy>Marina Tomovic</cp:lastModifiedBy>
  <cp:revision>224</cp:revision>
  <dcterms:created xsi:type="dcterms:W3CDTF">2009-10-01T09:12:18Z</dcterms:created>
  <dcterms:modified xsi:type="dcterms:W3CDTF">2021-01-30T08:28:06Z</dcterms:modified>
</cp:coreProperties>
</file>